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Source Sans Pr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SansPro-bold.fntdata"/><Relationship Id="rId30" Type="http://schemas.openxmlformats.org/officeDocument/2006/relationships/font" Target="fonts/SourceSansPro-regular.fntdata"/><Relationship Id="rId11" Type="http://schemas.openxmlformats.org/officeDocument/2006/relationships/slide" Target="slides/slide6.xml"/><Relationship Id="rId33" Type="http://schemas.openxmlformats.org/officeDocument/2006/relationships/font" Target="fonts/SourceSansPro-boldItalic.fntdata"/><Relationship Id="rId10" Type="http://schemas.openxmlformats.org/officeDocument/2006/relationships/slide" Target="slides/slide5.xml"/><Relationship Id="rId32" Type="http://schemas.openxmlformats.org/officeDocument/2006/relationships/font" Target="fonts/SourceSansPr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3ee12f9a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3ee12f9a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414fedb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414fedb7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414fedb7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414fedb7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414fedb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414fedb7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414fedb7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414fedb7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414fedb79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414fedb79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414fedb79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414fedb79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414fedb79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414fedb79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414fedb79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414fedb79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414fedb79_6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414fedb79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838c449ae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38c449ae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414fedb79_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414fedb79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8414fedb7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414fedb7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38c449ae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38c449ae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38c449ae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38c449ae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38c449ae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38c449ae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38c449ae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38c449ae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38c449ae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38c449ae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838c449ae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38c449ae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jpg"/><Relationship Id="rId5"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Value of Relational Perspectives</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Sravya Maduri, Stephanie Nawas, Swati Suman, and Wangyuan Zeng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nvSpPr>
        <p:spPr>
          <a:xfrm>
            <a:off x="190175" y="2495825"/>
            <a:ext cx="4209900" cy="24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116" name="Google Shape;116;p22"/>
          <p:cNvPicPr preferRelativeResize="0"/>
          <p:nvPr/>
        </p:nvPicPr>
        <p:blipFill>
          <a:blip r:embed="rId3">
            <a:alphaModFix/>
          </a:blip>
          <a:stretch>
            <a:fillRect/>
          </a:stretch>
        </p:blipFill>
        <p:spPr>
          <a:xfrm>
            <a:off x="190175" y="2495824"/>
            <a:ext cx="4209900" cy="2431500"/>
          </a:xfrm>
          <a:prstGeom prst="rect">
            <a:avLst/>
          </a:prstGeom>
          <a:noFill/>
          <a:ln>
            <a:noFill/>
          </a:ln>
        </p:spPr>
      </p:pic>
      <p:pic>
        <p:nvPicPr>
          <p:cNvPr id="117" name="Google Shape;117;p22"/>
          <p:cNvPicPr preferRelativeResize="0"/>
          <p:nvPr/>
        </p:nvPicPr>
        <p:blipFill>
          <a:blip r:embed="rId4">
            <a:alphaModFix/>
          </a:blip>
          <a:stretch>
            <a:fillRect/>
          </a:stretch>
        </p:blipFill>
        <p:spPr>
          <a:xfrm>
            <a:off x="4572000" y="207150"/>
            <a:ext cx="4572000" cy="4720176"/>
          </a:xfrm>
          <a:prstGeom prst="rect">
            <a:avLst/>
          </a:prstGeom>
          <a:noFill/>
          <a:ln>
            <a:noFill/>
          </a:ln>
        </p:spPr>
      </p:pic>
      <p:pic>
        <p:nvPicPr>
          <p:cNvPr id="118" name="Google Shape;118;p22"/>
          <p:cNvPicPr preferRelativeResize="0"/>
          <p:nvPr/>
        </p:nvPicPr>
        <p:blipFill>
          <a:blip r:embed="rId5">
            <a:alphaModFix/>
          </a:blip>
          <a:stretch>
            <a:fillRect/>
          </a:stretch>
        </p:blipFill>
        <p:spPr>
          <a:xfrm>
            <a:off x="152400" y="152400"/>
            <a:ext cx="4209899" cy="2191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the situation</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is a common situation that one’s point of view is not taken by the manager. The key is to find the reason and trying to avoid it in the next time</a:t>
            </a:r>
            <a:endParaRPr/>
          </a:p>
        </p:txBody>
      </p:sp>
      <p:pic>
        <p:nvPicPr>
          <p:cNvPr id="125" name="Google Shape;125;p23"/>
          <p:cNvPicPr preferRelativeResize="0"/>
          <p:nvPr/>
        </p:nvPicPr>
        <p:blipFill>
          <a:blip r:embed="rId3">
            <a:alphaModFix/>
          </a:blip>
          <a:stretch>
            <a:fillRect/>
          </a:stretch>
        </p:blipFill>
        <p:spPr>
          <a:xfrm>
            <a:off x="230300" y="1529925"/>
            <a:ext cx="3200400" cy="3369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reasons</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Fresh to in the team, I have not yet </a:t>
            </a:r>
            <a:r>
              <a:rPr lang="en" sz="2400"/>
              <a:t>earn</a:t>
            </a:r>
            <a:r>
              <a:rPr lang="en" sz="2400"/>
              <a:t> the trust from the manager.</a:t>
            </a:r>
            <a:endParaRPr sz="2400"/>
          </a:p>
          <a:p>
            <a:pPr indent="-381000" lvl="0" marL="457200" rtl="0" algn="l">
              <a:spcBef>
                <a:spcPts val="0"/>
              </a:spcBef>
              <a:spcAft>
                <a:spcPts val="0"/>
              </a:spcAft>
              <a:buSzPts val="2400"/>
              <a:buAutoNum type="arabicPeriod"/>
            </a:pPr>
            <a:r>
              <a:rPr lang="en" sz="2400"/>
              <a:t>M</a:t>
            </a:r>
            <a:r>
              <a:rPr lang="en" sz="2400"/>
              <a:t>anager have their own ideas and are not easily persuaded by others.</a:t>
            </a:r>
            <a:endParaRPr sz="2400"/>
          </a:p>
          <a:p>
            <a:pPr indent="-381000" lvl="0" marL="457200" rtl="0" algn="l">
              <a:spcBef>
                <a:spcPts val="0"/>
              </a:spcBef>
              <a:spcAft>
                <a:spcPts val="0"/>
              </a:spcAft>
              <a:buSzPts val="2400"/>
              <a:buAutoNum type="arabicPeriod"/>
            </a:pPr>
            <a:r>
              <a:rPr lang="en" sz="2400"/>
              <a:t>Manager didn’t read my email by accident.</a:t>
            </a:r>
            <a:endParaRPr sz="2400"/>
          </a:p>
          <a:p>
            <a:pPr indent="-381000" lvl="0" marL="457200" rtl="0" algn="l">
              <a:spcBef>
                <a:spcPts val="0"/>
              </a:spcBef>
              <a:spcAft>
                <a:spcPts val="0"/>
              </a:spcAft>
              <a:buSzPts val="2400"/>
              <a:buAutoNum type="arabicPeriod"/>
            </a:pPr>
            <a:r>
              <a:rPr lang="en" sz="2400"/>
              <a:t>In the worst case, manager do have bias on female in the workplace.</a:t>
            </a:r>
            <a:endParaRPr sz="2400"/>
          </a:p>
          <a:p>
            <a:pPr indent="0" lvl="0" marL="45720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solve this situation</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Build reputation and win the trust from the manager.</a:t>
            </a:r>
            <a:endParaRPr sz="2400"/>
          </a:p>
          <a:p>
            <a:pPr indent="-381000" lvl="0" marL="457200" rtl="0" algn="l">
              <a:spcBef>
                <a:spcPts val="0"/>
              </a:spcBef>
              <a:spcAft>
                <a:spcPts val="0"/>
              </a:spcAft>
              <a:buSzPts val="2400"/>
              <a:buAutoNum type="arabicPeriod"/>
            </a:pPr>
            <a:r>
              <a:rPr lang="en" sz="2400"/>
              <a:t>Express your views to the leader in different ways to ensure that the manager could see it. Send your mail and cc to the skip manager just in case.</a:t>
            </a:r>
            <a:endParaRPr sz="2400"/>
          </a:p>
          <a:p>
            <a:pPr indent="-381000" lvl="0" marL="457200" rtl="0" algn="l">
              <a:spcBef>
                <a:spcPts val="0"/>
              </a:spcBef>
              <a:spcAft>
                <a:spcPts val="0"/>
              </a:spcAft>
              <a:buSzPts val="2400"/>
              <a:buAutoNum type="arabicPeriod"/>
            </a:pPr>
            <a:r>
              <a:rPr lang="en" sz="2400"/>
              <a:t>If confirm the manager do have bias on female, report to the HR and skip manager. Find </a:t>
            </a:r>
            <a:r>
              <a:rPr lang="en" sz="2400"/>
              <a:t>another</a:t>
            </a:r>
            <a:r>
              <a:rPr lang="en" sz="2400"/>
              <a:t> team as soon as possible.</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6"/>
          <p:cNvSpPr txBox="1"/>
          <p:nvPr>
            <p:ph idx="1" type="body"/>
          </p:nvPr>
        </p:nvSpPr>
        <p:spPr>
          <a:xfrm>
            <a:off x="311700" y="123450"/>
            <a:ext cx="8520600" cy="49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3000">
                <a:solidFill>
                  <a:srgbClr val="000000"/>
                </a:solidFill>
                <a:highlight>
                  <a:srgbClr val="FFFFFF"/>
                </a:highlight>
                <a:latin typeface="Raleway"/>
                <a:ea typeface="Raleway"/>
                <a:cs typeface="Raleway"/>
                <a:sym typeface="Raleway"/>
              </a:rPr>
              <a:t>At the time of suggesting ideas to her manager:</a:t>
            </a:r>
            <a:endParaRPr b="1" sz="3000">
              <a:solidFill>
                <a:srgbClr val="000000"/>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1500">
              <a:solidFill>
                <a:srgbClr val="262626"/>
              </a:solidFill>
              <a:highlight>
                <a:srgbClr val="FFFFFF"/>
              </a:highlight>
              <a:latin typeface="Arial"/>
              <a:ea typeface="Arial"/>
              <a:cs typeface="Arial"/>
              <a:sym typeface="Arial"/>
            </a:endParaRPr>
          </a:p>
          <a:p>
            <a:pPr indent="-342900" lvl="0" marL="457200" rtl="0" algn="just">
              <a:spcBef>
                <a:spcPts val="0"/>
              </a:spcBef>
              <a:spcAft>
                <a:spcPts val="0"/>
              </a:spcAft>
              <a:buClr>
                <a:srgbClr val="666666"/>
              </a:buClr>
              <a:buSzPts val="1800"/>
              <a:buChar char="●"/>
            </a:pPr>
            <a:r>
              <a:rPr lang="en">
                <a:solidFill>
                  <a:srgbClr val="666666"/>
                </a:solidFill>
                <a:highlight>
                  <a:schemeClr val="lt1"/>
                </a:highlight>
              </a:rPr>
              <a:t>She could have conveyed</a:t>
            </a:r>
            <a:r>
              <a:rPr lang="en">
                <a:solidFill>
                  <a:srgbClr val="666666"/>
                </a:solidFill>
                <a:highlight>
                  <a:schemeClr val="lt1"/>
                </a:highlight>
              </a:rPr>
              <a:t> her ideas by email, in</a:t>
            </a:r>
            <a:endParaRPr>
              <a:solidFill>
                <a:srgbClr val="666666"/>
              </a:solidFill>
              <a:highlight>
                <a:schemeClr val="lt1"/>
              </a:highlight>
            </a:endParaRPr>
          </a:p>
          <a:p>
            <a:pPr indent="0" lvl="0" marL="0" rtl="0" algn="just">
              <a:spcBef>
                <a:spcPts val="0"/>
              </a:spcBef>
              <a:spcAft>
                <a:spcPts val="0"/>
              </a:spcAft>
              <a:buNone/>
            </a:pPr>
            <a:r>
              <a:rPr lang="en">
                <a:solidFill>
                  <a:srgbClr val="666666"/>
                </a:solidFill>
                <a:highlight>
                  <a:schemeClr val="lt1"/>
                </a:highlight>
              </a:rPr>
              <a:t>          order to create a paper trail and by asking </a:t>
            </a:r>
            <a:endParaRPr>
              <a:solidFill>
                <a:srgbClr val="666666"/>
              </a:solidFill>
              <a:highlight>
                <a:schemeClr val="lt1"/>
              </a:highlight>
            </a:endParaRPr>
          </a:p>
          <a:p>
            <a:pPr indent="0" lvl="0" marL="0" rtl="0" algn="just">
              <a:spcBef>
                <a:spcPts val="0"/>
              </a:spcBef>
              <a:spcAft>
                <a:spcPts val="0"/>
              </a:spcAft>
              <a:buNone/>
            </a:pPr>
            <a:r>
              <a:rPr lang="en">
                <a:solidFill>
                  <a:srgbClr val="666666"/>
                </a:solidFill>
                <a:highlight>
                  <a:schemeClr val="lt1"/>
                </a:highlight>
              </a:rPr>
              <a:t>           neutral,non confrontational questions when </a:t>
            </a:r>
            <a:endParaRPr>
              <a:solidFill>
                <a:srgbClr val="666666"/>
              </a:solidFill>
              <a:highlight>
                <a:schemeClr val="lt1"/>
              </a:highlight>
            </a:endParaRPr>
          </a:p>
          <a:p>
            <a:pPr indent="0" lvl="0" marL="0" rtl="0" algn="just">
              <a:spcBef>
                <a:spcPts val="0"/>
              </a:spcBef>
              <a:spcAft>
                <a:spcPts val="0"/>
              </a:spcAft>
              <a:buNone/>
            </a:pPr>
            <a:r>
              <a:rPr lang="en">
                <a:solidFill>
                  <a:srgbClr val="666666"/>
                </a:solidFill>
                <a:highlight>
                  <a:schemeClr val="lt1"/>
                </a:highlight>
              </a:rPr>
              <a:t>           discussing it.</a:t>
            </a:r>
            <a:endParaRPr>
              <a:solidFill>
                <a:srgbClr val="666666"/>
              </a:solidFill>
              <a:highlight>
                <a:schemeClr val="lt1"/>
              </a:highlight>
            </a:endParaRPr>
          </a:p>
          <a:p>
            <a:pPr indent="-342900" lvl="0" marL="457200" rtl="0" algn="just">
              <a:spcBef>
                <a:spcPts val="0"/>
              </a:spcBef>
              <a:spcAft>
                <a:spcPts val="0"/>
              </a:spcAft>
              <a:buClr>
                <a:srgbClr val="666666"/>
              </a:buClr>
              <a:buSzPts val="1800"/>
              <a:buChar char="●"/>
            </a:pPr>
            <a:r>
              <a:rPr lang="en">
                <a:solidFill>
                  <a:srgbClr val="666666"/>
                </a:solidFill>
                <a:highlight>
                  <a:srgbClr val="FAFAFA"/>
                </a:highlight>
              </a:rPr>
              <a:t>She could have</a:t>
            </a:r>
            <a:r>
              <a:rPr lang="en">
                <a:solidFill>
                  <a:srgbClr val="666666"/>
                </a:solidFill>
                <a:highlight>
                  <a:srgbClr val="FAFAFA"/>
                </a:highlight>
              </a:rPr>
              <a:t> developed at least one possible</a:t>
            </a:r>
            <a:endParaRPr>
              <a:solidFill>
                <a:srgbClr val="666666"/>
              </a:solidFill>
              <a:highlight>
                <a:srgbClr val="FAFAFA"/>
              </a:highlight>
            </a:endParaRPr>
          </a:p>
          <a:p>
            <a:pPr indent="0" lvl="0" marL="457200" rtl="0" algn="just">
              <a:spcBef>
                <a:spcPts val="0"/>
              </a:spcBef>
              <a:spcAft>
                <a:spcPts val="0"/>
              </a:spcAft>
              <a:buNone/>
            </a:pPr>
            <a:r>
              <a:rPr lang="en">
                <a:solidFill>
                  <a:srgbClr val="666666"/>
                </a:solidFill>
                <a:highlight>
                  <a:srgbClr val="FAFAFA"/>
                </a:highlight>
              </a:rPr>
              <a:t>solution that she can offer. Trying</a:t>
            </a:r>
            <a:r>
              <a:rPr lang="en">
                <a:solidFill>
                  <a:srgbClr val="666666"/>
                </a:solidFill>
                <a:highlight>
                  <a:srgbClr val="FAFAFA"/>
                </a:highlight>
              </a:rPr>
              <a:t> </a:t>
            </a:r>
            <a:r>
              <a:rPr lang="en">
                <a:solidFill>
                  <a:srgbClr val="666666"/>
                </a:solidFill>
                <a:highlight>
                  <a:srgbClr val="FAFAFA"/>
                </a:highlight>
              </a:rPr>
              <a:t>to support </a:t>
            </a:r>
            <a:endParaRPr>
              <a:solidFill>
                <a:srgbClr val="666666"/>
              </a:solidFill>
              <a:highlight>
                <a:srgbClr val="FAFAFA"/>
              </a:highlight>
            </a:endParaRPr>
          </a:p>
          <a:p>
            <a:pPr indent="0" lvl="0" marL="457200" rtl="0" algn="just">
              <a:spcBef>
                <a:spcPts val="0"/>
              </a:spcBef>
              <a:spcAft>
                <a:spcPts val="0"/>
              </a:spcAft>
              <a:buNone/>
            </a:pPr>
            <a:r>
              <a:rPr lang="en">
                <a:solidFill>
                  <a:srgbClr val="666666"/>
                </a:solidFill>
                <a:highlight>
                  <a:srgbClr val="FAFAFA"/>
                </a:highlight>
              </a:rPr>
              <a:t>her suggestions with data</a:t>
            </a:r>
            <a:r>
              <a:rPr lang="en" sz="1550">
                <a:solidFill>
                  <a:srgbClr val="666666"/>
                </a:solidFill>
                <a:highlight>
                  <a:srgbClr val="FAFAFA"/>
                </a:highlight>
              </a:rPr>
              <a:t> </a:t>
            </a:r>
            <a:r>
              <a:rPr lang="en">
                <a:solidFill>
                  <a:srgbClr val="666666"/>
                </a:solidFill>
                <a:highlight>
                  <a:srgbClr val="FAFAFA"/>
                </a:highlight>
              </a:rPr>
              <a:t>she</a:t>
            </a:r>
            <a:r>
              <a:rPr lang="en">
                <a:solidFill>
                  <a:srgbClr val="666666"/>
                </a:solidFill>
                <a:highlight>
                  <a:srgbClr val="FAFAFA"/>
                </a:highlight>
              </a:rPr>
              <a:t> may be able </a:t>
            </a:r>
            <a:endParaRPr>
              <a:solidFill>
                <a:srgbClr val="666666"/>
              </a:solidFill>
              <a:highlight>
                <a:srgbClr val="FAFAFA"/>
              </a:highlight>
            </a:endParaRPr>
          </a:p>
          <a:p>
            <a:pPr indent="0" lvl="0" marL="457200" rtl="0" algn="just">
              <a:spcBef>
                <a:spcPts val="0"/>
              </a:spcBef>
              <a:spcAft>
                <a:spcPts val="0"/>
              </a:spcAft>
              <a:buNone/>
            </a:pPr>
            <a:r>
              <a:rPr lang="en">
                <a:solidFill>
                  <a:srgbClr val="666666"/>
                </a:solidFill>
                <a:highlight>
                  <a:srgbClr val="FAFAFA"/>
                </a:highlight>
              </a:rPr>
              <a:t>to provide insights that her manager doesn't have. Whether or not the solution gets adopted, having a remedy at the ready will demonstrate her initiative, give her credibility, and allow her to move the conversation past the error to focus on putting things right.</a:t>
            </a:r>
            <a:endParaRPr>
              <a:solidFill>
                <a:srgbClr val="666666"/>
              </a:solidFill>
              <a:highlight>
                <a:schemeClr val="lt1"/>
              </a:highlight>
            </a:endParaRPr>
          </a:p>
          <a:p>
            <a:pPr indent="0" lvl="0" marL="0" rtl="0" algn="l">
              <a:spcBef>
                <a:spcPts val="0"/>
              </a:spcBef>
              <a:spcAft>
                <a:spcPts val="0"/>
              </a:spcAft>
              <a:buClr>
                <a:schemeClr val="dk2"/>
              </a:buClr>
              <a:buSzPts val="1100"/>
              <a:buFont typeface="Arial"/>
              <a:buNone/>
            </a:pPr>
            <a:r>
              <a:t/>
            </a:r>
            <a:endParaRPr sz="1350">
              <a:solidFill>
                <a:srgbClr val="262626"/>
              </a:solidFill>
              <a:highlight>
                <a:srgbClr val="FAFAFA"/>
              </a:highlight>
              <a:latin typeface="Arial"/>
              <a:ea typeface="Arial"/>
              <a:cs typeface="Arial"/>
              <a:sym typeface="Arial"/>
            </a:endParaRPr>
          </a:p>
          <a:p>
            <a:pPr indent="0" lvl="0" marL="0" rtl="0" algn="l">
              <a:spcBef>
                <a:spcPts val="700"/>
              </a:spcBef>
              <a:spcAft>
                <a:spcPts val="0"/>
              </a:spcAft>
              <a:buClr>
                <a:schemeClr val="dk2"/>
              </a:buClr>
              <a:buSzPts val="1100"/>
              <a:buFont typeface="Arial"/>
              <a:buNone/>
            </a:pPr>
            <a:r>
              <a:t/>
            </a:r>
            <a:endParaRPr sz="1100">
              <a:solidFill>
                <a:schemeClr val="dk2"/>
              </a:solidFill>
              <a:latin typeface="Arial"/>
              <a:ea typeface="Arial"/>
              <a:cs typeface="Arial"/>
              <a:sym typeface="Arial"/>
            </a:endParaRPr>
          </a:p>
          <a:p>
            <a:pPr indent="0" lvl="0" marL="0" rtl="0" algn="l">
              <a:spcBef>
                <a:spcPts val="0"/>
              </a:spcBef>
              <a:spcAft>
                <a:spcPts val="1600"/>
              </a:spcAft>
              <a:buNone/>
            </a:pPr>
            <a:r>
              <a:t/>
            </a:r>
            <a:endParaRPr/>
          </a:p>
        </p:txBody>
      </p:sp>
      <p:pic>
        <p:nvPicPr>
          <p:cNvPr id="143" name="Google Shape;143;p26"/>
          <p:cNvPicPr preferRelativeResize="0"/>
          <p:nvPr/>
        </p:nvPicPr>
        <p:blipFill>
          <a:blip r:embed="rId3">
            <a:alphaModFix/>
          </a:blip>
          <a:stretch>
            <a:fillRect/>
          </a:stretch>
        </p:blipFill>
        <p:spPr>
          <a:xfrm>
            <a:off x="5410975" y="696850"/>
            <a:ext cx="3379074" cy="2841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7"/>
          <p:cNvSpPr txBox="1"/>
          <p:nvPr>
            <p:ph idx="1" type="body"/>
          </p:nvPr>
        </p:nvSpPr>
        <p:spPr>
          <a:xfrm>
            <a:off x="311700" y="144025"/>
            <a:ext cx="8520600" cy="47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3000">
                <a:solidFill>
                  <a:srgbClr val="262626"/>
                </a:solidFill>
                <a:highlight>
                  <a:srgbClr val="FAFAFA"/>
                </a:highlight>
                <a:latin typeface="Raleway"/>
                <a:ea typeface="Raleway"/>
                <a:cs typeface="Raleway"/>
                <a:sym typeface="Raleway"/>
              </a:rPr>
              <a:t>Dealing with individualistic manager:</a:t>
            </a:r>
            <a:endParaRPr b="1" sz="3000">
              <a:solidFill>
                <a:srgbClr val="262626"/>
              </a:solidFill>
              <a:highlight>
                <a:srgbClr val="FAFAFA"/>
              </a:highlight>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t/>
            </a:r>
            <a:endParaRPr>
              <a:solidFill>
                <a:srgbClr val="262626"/>
              </a:solidFill>
              <a:highlight>
                <a:srgbClr val="FAFAFA"/>
              </a:highlight>
            </a:endParaRPr>
          </a:p>
          <a:p>
            <a:pPr indent="-342900" lvl="0" marL="457200" rtl="0" algn="l">
              <a:spcBef>
                <a:spcPts val="0"/>
              </a:spcBef>
              <a:spcAft>
                <a:spcPts val="0"/>
              </a:spcAft>
              <a:buSzPts val="1800"/>
              <a:buChar char="●"/>
            </a:pPr>
            <a:r>
              <a:rPr lang="en"/>
              <a:t>Finding ways to navigate differences. </a:t>
            </a:r>
            <a:endParaRPr/>
          </a:p>
          <a:p>
            <a:pPr indent="-342900" lvl="0" marL="457200" rtl="0" algn="l">
              <a:spcBef>
                <a:spcPts val="0"/>
              </a:spcBef>
              <a:spcAft>
                <a:spcPts val="0"/>
              </a:spcAft>
              <a:buSzPts val="1800"/>
              <a:buChar char="●"/>
            </a:pPr>
            <a:r>
              <a:rPr lang="en"/>
              <a:t>She could look for ways to reach him that are non-</a:t>
            </a:r>
            <a:endParaRPr/>
          </a:p>
          <a:p>
            <a:pPr indent="0" lvl="0" marL="457200" rtl="0" algn="l">
              <a:spcBef>
                <a:spcPts val="0"/>
              </a:spcBef>
              <a:spcAft>
                <a:spcPts val="0"/>
              </a:spcAft>
              <a:buNone/>
            </a:pPr>
            <a:r>
              <a:rPr lang="en"/>
              <a:t>invasive.</a:t>
            </a:r>
            <a:endParaRPr/>
          </a:p>
          <a:p>
            <a:pPr indent="-342900" lvl="0" marL="457200" rtl="0" algn="l">
              <a:spcBef>
                <a:spcPts val="0"/>
              </a:spcBef>
              <a:spcAft>
                <a:spcPts val="0"/>
              </a:spcAft>
              <a:buSzPts val="1800"/>
              <a:buChar char="●"/>
            </a:pPr>
            <a:r>
              <a:rPr lang="en">
                <a:highlight>
                  <a:srgbClr val="FCFCFC"/>
                </a:highlight>
              </a:rPr>
              <a:t>Being a Relational person,she could have issues </a:t>
            </a:r>
            <a:endParaRPr>
              <a:highlight>
                <a:srgbClr val="FCFCFC"/>
              </a:highlight>
            </a:endParaRPr>
          </a:p>
          <a:p>
            <a:pPr indent="0" lvl="0" marL="457200" rtl="0" algn="l">
              <a:spcBef>
                <a:spcPts val="0"/>
              </a:spcBef>
              <a:spcAft>
                <a:spcPts val="0"/>
              </a:spcAft>
              <a:buNone/>
            </a:pPr>
            <a:r>
              <a:rPr lang="en">
                <a:highlight>
                  <a:srgbClr val="FCFCFC"/>
                </a:highlight>
              </a:rPr>
              <a:t>understanding her manager. But,the more she </a:t>
            </a:r>
            <a:endParaRPr>
              <a:highlight>
                <a:srgbClr val="FCFCFC"/>
              </a:highlight>
            </a:endParaRPr>
          </a:p>
          <a:p>
            <a:pPr indent="0" lvl="0" marL="457200" rtl="0" algn="l">
              <a:spcBef>
                <a:spcPts val="0"/>
              </a:spcBef>
              <a:spcAft>
                <a:spcPts val="0"/>
              </a:spcAft>
              <a:buNone/>
            </a:pPr>
            <a:r>
              <a:rPr lang="en">
                <a:highlight>
                  <a:srgbClr val="FCFCFC"/>
                </a:highlight>
              </a:rPr>
              <a:t>tries to understand about his general </a:t>
            </a:r>
            <a:endParaRPr>
              <a:highlight>
                <a:srgbClr val="FCFCFC"/>
              </a:highlight>
            </a:endParaRPr>
          </a:p>
          <a:p>
            <a:pPr indent="0" lvl="0" marL="457200" rtl="0" algn="l">
              <a:spcBef>
                <a:spcPts val="0"/>
              </a:spcBef>
              <a:spcAft>
                <a:spcPts val="0"/>
              </a:spcAft>
              <a:buNone/>
            </a:pPr>
            <a:r>
              <a:rPr lang="en">
                <a:highlight>
                  <a:srgbClr val="FCFCFC"/>
                </a:highlight>
              </a:rPr>
              <a:t>patterns(emotional,behavioral patterns, </a:t>
            </a:r>
            <a:endParaRPr>
              <a:highlight>
                <a:srgbClr val="FCFCFC"/>
              </a:highlight>
            </a:endParaRPr>
          </a:p>
          <a:p>
            <a:pPr indent="0" lvl="0" marL="457200" rtl="0" algn="l">
              <a:spcBef>
                <a:spcPts val="0"/>
              </a:spcBef>
              <a:spcAft>
                <a:spcPts val="0"/>
              </a:spcAft>
              <a:buNone/>
            </a:pPr>
            <a:r>
              <a:rPr lang="en">
                <a:highlight>
                  <a:srgbClr val="FCFCFC"/>
                </a:highlight>
              </a:rPr>
              <a:t>preferences, idiosyncrasies), the more predictable the manager will become, and easier it usually is to deal with him.</a:t>
            </a:r>
            <a:endParaRPr>
              <a:highlight>
                <a:srgbClr val="FCFCFC"/>
              </a:highlight>
            </a:endParaRPr>
          </a:p>
          <a:p>
            <a:pPr indent="-342900" lvl="0" marL="457200" rtl="0" algn="l">
              <a:spcBef>
                <a:spcPts val="0"/>
              </a:spcBef>
              <a:spcAft>
                <a:spcPts val="0"/>
              </a:spcAft>
              <a:buSzPts val="1800"/>
              <a:buChar char="●"/>
            </a:pPr>
            <a:r>
              <a:rPr lang="en"/>
              <a:t>Just keep it concise. Don’t waste their time with </a:t>
            </a:r>
            <a:endParaRPr/>
          </a:p>
          <a:p>
            <a:pPr indent="0" lvl="0" marL="457200" rtl="0" algn="l">
              <a:spcBef>
                <a:spcPts val="0"/>
              </a:spcBef>
              <a:spcAft>
                <a:spcPts val="0"/>
              </a:spcAft>
              <a:buNone/>
            </a:pPr>
            <a:r>
              <a:rPr lang="en"/>
              <a:t>waffling, know what the objective is, deliver it </a:t>
            </a:r>
            <a:endParaRPr/>
          </a:p>
          <a:p>
            <a:pPr indent="0" lvl="0" marL="457200" rtl="0" algn="l">
              <a:spcBef>
                <a:spcPts val="0"/>
              </a:spcBef>
              <a:spcAft>
                <a:spcPts val="0"/>
              </a:spcAft>
              <a:buNone/>
            </a:pPr>
            <a:r>
              <a:rPr lang="en"/>
              <a:t>and then get out of the way.</a:t>
            </a:r>
            <a:endParaRPr>
              <a:highlight>
                <a:srgbClr val="FCFCFC"/>
              </a:highlight>
            </a:endParaRPr>
          </a:p>
          <a:p>
            <a:pPr indent="0" lvl="0" marL="457200" rtl="0" algn="l">
              <a:spcBef>
                <a:spcPts val="0"/>
              </a:spcBef>
              <a:spcAft>
                <a:spcPts val="0"/>
              </a:spcAft>
              <a:buNone/>
            </a:pPr>
            <a:r>
              <a:t/>
            </a:r>
            <a:endParaRPr>
              <a:highlight>
                <a:srgbClr val="FCFCFC"/>
              </a:highlight>
            </a:endParaRPr>
          </a:p>
          <a:p>
            <a:pPr indent="0" lvl="0" marL="0" rtl="0" algn="l">
              <a:spcBef>
                <a:spcPts val="0"/>
              </a:spcBef>
              <a:spcAft>
                <a:spcPts val="0"/>
              </a:spcAft>
              <a:buNone/>
            </a:pPr>
            <a:r>
              <a:t/>
            </a:r>
            <a:endParaRPr sz="1350">
              <a:solidFill>
                <a:schemeClr val="accent1"/>
              </a:solidFill>
              <a:highlight>
                <a:srgbClr val="FCFCFC"/>
              </a:highlight>
              <a:latin typeface="Georgia"/>
              <a:ea typeface="Georgia"/>
              <a:cs typeface="Georgia"/>
              <a:sym typeface="Georgia"/>
            </a:endParaRPr>
          </a:p>
          <a:p>
            <a:pPr indent="0" lvl="0" marL="0" rtl="0" algn="l">
              <a:spcBef>
                <a:spcPts val="0"/>
              </a:spcBef>
              <a:spcAft>
                <a:spcPts val="0"/>
              </a:spcAft>
              <a:buNone/>
            </a:pPr>
            <a:r>
              <a:t/>
            </a:r>
            <a:endParaRPr sz="1450">
              <a:solidFill>
                <a:schemeClr val="dk2"/>
              </a:solidFill>
              <a:latin typeface="Arial"/>
              <a:ea typeface="Arial"/>
              <a:cs typeface="Arial"/>
              <a:sym typeface="Arial"/>
            </a:endParaRPr>
          </a:p>
          <a:p>
            <a:pPr indent="0" lvl="0" marL="0" rtl="0" algn="l">
              <a:spcBef>
                <a:spcPts val="700"/>
              </a:spcBef>
              <a:spcAft>
                <a:spcPts val="0"/>
              </a:spcAft>
              <a:buNone/>
            </a:pPr>
            <a:r>
              <a:rPr lang="en" sz="1450">
                <a:solidFill>
                  <a:schemeClr val="dk2"/>
                </a:solidFill>
                <a:latin typeface="Arial"/>
                <a:ea typeface="Arial"/>
                <a:cs typeface="Arial"/>
                <a:sym typeface="Arial"/>
              </a:rPr>
              <a:t> </a:t>
            </a:r>
            <a:endParaRPr sz="1450">
              <a:solidFill>
                <a:schemeClr val="dk2"/>
              </a:solidFill>
              <a:latin typeface="Arial"/>
              <a:ea typeface="Arial"/>
              <a:cs typeface="Arial"/>
              <a:sym typeface="Arial"/>
            </a:endParaRPr>
          </a:p>
          <a:p>
            <a:pPr indent="0" lvl="0" marL="0" rtl="0" algn="l">
              <a:spcBef>
                <a:spcPts val="0"/>
              </a:spcBef>
              <a:spcAft>
                <a:spcPts val="0"/>
              </a:spcAft>
              <a:buNone/>
            </a:pPr>
            <a:r>
              <a:t/>
            </a:r>
            <a:endParaRPr sz="1450">
              <a:solidFill>
                <a:schemeClr val="dk2"/>
              </a:solidFill>
              <a:latin typeface="Arial"/>
              <a:ea typeface="Arial"/>
              <a:cs typeface="Arial"/>
              <a:sym typeface="Arial"/>
            </a:endParaRPr>
          </a:p>
        </p:txBody>
      </p:sp>
      <p:pic>
        <p:nvPicPr>
          <p:cNvPr id="149" name="Google Shape;149;p27"/>
          <p:cNvPicPr preferRelativeResize="0"/>
          <p:nvPr/>
        </p:nvPicPr>
        <p:blipFill>
          <a:blip r:embed="rId3">
            <a:alphaModFix/>
          </a:blip>
          <a:stretch>
            <a:fillRect/>
          </a:stretch>
        </p:blipFill>
        <p:spPr>
          <a:xfrm>
            <a:off x="5675325" y="1080125"/>
            <a:ext cx="3156975" cy="3582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idx="1" type="body"/>
          </p:nvPr>
        </p:nvSpPr>
        <p:spPr>
          <a:xfrm>
            <a:off x="260275" y="0"/>
            <a:ext cx="8520600" cy="50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3000">
                <a:solidFill>
                  <a:schemeClr val="dk2"/>
                </a:solidFill>
                <a:latin typeface="Raleway"/>
                <a:ea typeface="Raleway"/>
                <a:cs typeface="Raleway"/>
                <a:sym typeface="Raleway"/>
              </a:rPr>
              <a:t>Being a fresher in the company:</a:t>
            </a:r>
            <a:endParaRPr b="1" sz="3000">
              <a:solidFill>
                <a:schemeClr val="dk2"/>
              </a:solidFill>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342900" lvl="0" marL="457200" rtl="0" algn="l">
              <a:spcBef>
                <a:spcPts val="0"/>
              </a:spcBef>
              <a:spcAft>
                <a:spcPts val="0"/>
              </a:spcAft>
              <a:buSzPts val="1800"/>
              <a:buChar char="●"/>
            </a:pPr>
            <a:r>
              <a:rPr lang="en"/>
              <a:t>Trust me no one would be keeping a list of your accomplishments, that’s your job. It is not their job to read your mind, even if it were possible. This applies to all situations in life, not just in the office. </a:t>
            </a:r>
            <a:endParaRPr/>
          </a:p>
          <a:p>
            <a:pPr indent="-342900" lvl="0" marL="457200" rtl="0" algn="l">
              <a:spcBef>
                <a:spcPts val="0"/>
              </a:spcBef>
              <a:spcAft>
                <a:spcPts val="0"/>
              </a:spcAft>
              <a:buSzPts val="1800"/>
              <a:buChar char="●"/>
            </a:pPr>
            <a:r>
              <a:rPr lang="en"/>
              <a:t>If you are making progress on a project, let them know in your one-to-one. If you have come up against a hurdle or a difficult stakeholder who is not relenting, don’t wait tell your Boss as soon as is realistically possible, do not let this be a surprise they are ambushed with it in the hallway.</a:t>
            </a:r>
            <a:endParaRPr/>
          </a:p>
          <a:p>
            <a:pPr indent="-342900" lvl="0" marL="457200" rtl="0" algn="l">
              <a:spcBef>
                <a:spcPts val="0"/>
              </a:spcBef>
              <a:spcAft>
                <a:spcPts val="0"/>
              </a:spcAft>
              <a:buSzPts val="1800"/>
              <a:buChar char="●"/>
            </a:pPr>
            <a:r>
              <a:rPr lang="en"/>
              <a:t>By applying these strategies, her work would become more visible to the manager and he might consider her idea.</a:t>
            </a:r>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idx="1" type="body"/>
          </p:nvPr>
        </p:nvSpPr>
        <p:spPr>
          <a:xfrm>
            <a:off x="311700" y="112375"/>
            <a:ext cx="8520600" cy="50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Raleway"/>
                <a:ea typeface="Raleway"/>
                <a:cs typeface="Raleway"/>
                <a:sym typeface="Raleway"/>
              </a:rPr>
              <a:t>Instead joining different team: </a:t>
            </a:r>
            <a:endParaRPr b="1" sz="3000">
              <a:solidFill>
                <a:srgbClr val="000000"/>
              </a:solidFill>
              <a:latin typeface="Raleway"/>
              <a:ea typeface="Raleway"/>
              <a:cs typeface="Raleway"/>
              <a:sym typeface="Raleway"/>
            </a:endParaRPr>
          </a:p>
          <a:p>
            <a:pPr indent="-342900" lvl="0" marL="457200" rtl="0" algn="l">
              <a:spcBef>
                <a:spcPts val="0"/>
              </a:spcBef>
              <a:spcAft>
                <a:spcPts val="0"/>
              </a:spcAft>
              <a:buSzPts val="1800"/>
              <a:buChar char="●"/>
            </a:pPr>
            <a:r>
              <a:rPr lang="en"/>
              <a:t>There may be several days in your career that seem like your resistance has been crushed and it’s time to take the attack to the opposition. This feud can carry on for months and can create an ugly atmosphere where you remain constantly frustrated and will make you think back to the times when you should have remained passive instead of defensive.</a:t>
            </a:r>
            <a:endParaRPr/>
          </a:p>
          <a:p>
            <a:pPr indent="-342900" lvl="0" marL="457200" rtl="0" algn="l">
              <a:spcBef>
                <a:spcPts val="0"/>
              </a:spcBef>
              <a:spcAft>
                <a:spcPts val="0"/>
              </a:spcAft>
              <a:buSzPts val="1800"/>
              <a:buChar char="●"/>
            </a:pPr>
            <a:r>
              <a:rPr lang="en"/>
              <a:t>As the phrase goes — “I’m the boss and I make the rules”, there is no countering the fact that your boss will always hold more power than you. Unfortunately, even if you are right and your boss is wrong it’s necessary to remain silent and request for an opportunity to politely explain the situation without opposing the idea.</a:t>
            </a:r>
            <a:endParaRPr/>
          </a:p>
          <a:p>
            <a:pPr indent="-342900" lvl="0" marL="457200" rtl="0" algn="l">
              <a:spcBef>
                <a:spcPts val="0"/>
              </a:spcBef>
              <a:spcAft>
                <a:spcPts val="0"/>
              </a:spcAft>
              <a:buSzPts val="1800"/>
              <a:buChar char="●"/>
            </a:pPr>
            <a:r>
              <a:rPr lang="en"/>
              <a:t>Being defensive can cost you valuable recommendation marks that could have potentially helped you in landing your next job. Avoid imposing language and stick to venting out your frustrations outside the office, your future self will thank you for enduring these difficult times.</a:t>
            </a:r>
            <a:endParaRPr/>
          </a:p>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0"/>
          <p:cNvSpPr txBox="1"/>
          <p:nvPr>
            <p:ph idx="1" type="body"/>
          </p:nvPr>
        </p:nvSpPr>
        <p:spPr>
          <a:xfrm>
            <a:off x="311700" y="164600"/>
            <a:ext cx="8520600" cy="49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Raleway"/>
                <a:ea typeface="Raleway"/>
                <a:cs typeface="Raleway"/>
                <a:sym typeface="Raleway"/>
              </a:rPr>
              <a:t>Feeling as the only woman in her team:</a:t>
            </a:r>
            <a:endParaRPr b="1" sz="3000">
              <a:solidFill>
                <a:srgbClr val="000000"/>
              </a:solidFill>
              <a:latin typeface="Raleway"/>
              <a:ea typeface="Raleway"/>
              <a:cs typeface="Raleway"/>
              <a:sym typeface="Raleway"/>
            </a:endParaRPr>
          </a:p>
          <a:p>
            <a:pPr indent="0" lvl="0" marL="0" rtl="0" algn="l">
              <a:spcBef>
                <a:spcPts val="0"/>
              </a:spcBef>
              <a:spcAft>
                <a:spcPts val="0"/>
              </a:spcAft>
              <a:buNone/>
            </a:pPr>
            <a:r>
              <a:t/>
            </a:r>
            <a:endParaRPr i="1">
              <a:solidFill>
                <a:schemeClr val="dk2"/>
              </a:solidFill>
              <a:highlight>
                <a:srgbClr val="FFFFFF"/>
              </a:highlight>
            </a:endParaRPr>
          </a:p>
          <a:p>
            <a:pPr indent="0" lvl="0" marL="0" rtl="0" algn="l">
              <a:spcBef>
                <a:spcPts val="0"/>
              </a:spcBef>
              <a:spcAft>
                <a:spcPts val="0"/>
              </a:spcAft>
              <a:buNone/>
            </a:pPr>
            <a:r>
              <a:rPr i="1" lang="en">
                <a:solidFill>
                  <a:schemeClr val="dk2"/>
                </a:solidFill>
                <a:highlight>
                  <a:srgbClr val="FFFFFF"/>
                </a:highlight>
              </a:rPr>
              <a:t>“Instead of thinking of yourself as the only woman in the </a:t>
            </a:r>
            <a:endParaRPr i="1">
              <a:solidFill>
                <a:schemeClr val="dk2"/>
              </a:solidFill>
              <a:highlight>
                <a:srgbClr val="FFFFFF"/>
              </a:highlight>
            </a:endParaRPr>
          </a:p>
          <a:p>
            <a:pPr indent="0" lvl="0" marL="0" rtl="0" algn="l">
              <a:spcBef>
                <a:spcPts val="0"/>
              </a:spcBef>
              <a:spcAft>
                <a:spcPts val="0"/>
              </a:spcAft>
              <a:buNone/>
            </a:pPr>
            <a:r>
              <a:rPr i="1" lang="en">
                <a:solidFill>
                  <a:schemeClr val="dk2"/>
                </a:solidFill>
                <a:highlight>
                  <a:srgbClr val="FFFFFF"/>
                </a:highlight>
              </a:rPr>
              <a:t>room, be the first woman in the room”.</a:t>
            </a:r>
            <a:endParaRPr i="1">
              <a:solidFill>
                <a:schemeClr val="dk2"/>
              </a:solidFill>
              <a:highlight>
                <a:srgbClr val="FFFFFF"/>
              </a:highlight>
            </a:endParaRPr>
          </a:p>
          <a:p>
            <a:pPr indent="-342900" lvl="0" marL="457200" rtl="0" algn="l">
              <a:spcBef>
                <a:spcPts val="0"/>
              </a:spcBef>
              <a:spcAft>
                <a:spcPts val="0"/>
              </a:spcAft>
              <a:buSzPts val="1800"/>
              <a:buChar char="●"/>
            </a:pPr>
            <a:r>
              <a:rPr lang="en"/>
              <a:t>Replacing your only-woman-in-the-room thoughts </a:t>
            </a:r>
            <a:endParaRPr/>
          </a:p>
          <a:p>
            <a:pPr indent="0" lvl="0" marL="457200" rtl="0" algn="l">
              <a:spcBef>
                <a:spcPts val="0"/>
              </a:spcBef>
              <a:spcAft>
                <a:spcPts val="0"/>
              </a:spcAft>
              <a:buNone/>
            </a:pPr>
            <a:r>
              <a:rPr lang="en"/>
              <a:t>with “I’m the person my company hired to get this </a:t>
            </a:r>
            <a:endParaRPr/>
          </a:p>
          <a:p>
            <a:pPr indent="0" lvl="0" marL="457200" rtl="0" algn="l">
              <a:spcBef>
                <a:spcPts val="0"/>
              </a:spcBef>
              <a:spcAft>
                <a:spcPts val="0"/>
              </a:spcAft>
              <a:buNone/>
            </a:pPr>
            <a:r>
              <a:rPr lang="en"/>
              <a:t>work done” takes the irrelevant noise out of the </a:t>
            </a:r>
            <a:endParaRPr/>
          </a:p>
          <a:p>
            <a:pPr indent="0" lvl="0" marL="457200" rtl="0" algn="l">
              <a:spcBef>
                <a:spcPts val="0"/>
              </a:spcBef>
              <a:spcAft>
                <a:spcPts val="0"/>
              </a:spcAft>
              <a:buNone/>
            </a:pPr>
            <a:r>
              <a:rPr lang="en"/>
              <a:t>situation.We’ve all heard it before: men tend to </a:t>
            </a:r>
            <a:endParaRPr/>
          </a:p>
          <a:p>
            <a:pPr indent="0" lvl="0" marL="457200" rtl="0" algn="l">
              <a:spcBef>
                <a:spcPts val="0"/>
              </a:spcBef>
              <a:spcAft>
                <a:spcPts val="0"/>
              </a:spcAft>
              <a:buNone/>
            </a:pPr>
            <a:r>
              <a:rPr lang="en"/>
              <a:t>perceive women as unpredictable, irrational, and emotional. Of course, this isn’t true, but this negative perception of </a:t>
            </a:r>
            <a:r>
              <a:rPr lang="en"/>
              <a:t>women permeates both our personal and professional lives and tends to make us back down from conflict in the workplace.</a:t>
            </a:r>
            <a:endParaRPr/>
          </a:p>
          <a:p>
            <a:pPr indent="-342900" lvl="0" marL="457200" rtl="0" algn="l">
              <a:spcBef>
                <a:spcPts val="0"/>
              </a:spcBef>
              <a:spcAft>
                <a:spcPts val="0"/>
              </a:spcAft>
              <a:buSzPts val="1800"/>
              <a:buChar char="●"/>
            </a:pPr>
            <a:r>
              <a:rPr lang="en">
                <a:highlight>
                  <a:srgbClr val="FFFFFF"/>
                </a:highlight>
              </a:rPr>
              <a:t>In order to garner the respect you deserve, you need to get comfortable with fighting the battles that matter and not backing away in the face of all conflict. Often, amazing revelations and growth can come out of approaching and resolving a conflict with your peers in a rational and calm way.</a:t>
            </a:r>
            <a:endParaRPr/>
          </a:p>
          <a:p>
            <a:pPr indent="0" lvl="0" marL="457200" rtl="0" algn="l">
              <a:spcBef>
                <a:spcPts val="0"/>
              </a:spcBef>
              <a:spcAft>
                <a:spcPts val="0"/>
              </a:spcAft>
              <a:buNone/>
            </a:pPr>
            <a:r>
              <a:t/>
            </a:r>
            <a:endParaRPr/>
          </a:p>
        </p:txBody>
      </p:sp>
      <p:pic>
        <p:nvPicPr>
          <p:cNvPr id="165" name="Google Shape;165;p30"/>
          <p:cNvPicPr preferRelativeResize="0"/>
          <p:nvPr/>
        </p:nvPicPr>
        <p:blipFill>
          <a:blip r:embed="rId3">
            <a:alphaModFix/>
          </a:blip>
          <a:stretch>
            <a:fillRect/>
          </a:stretch>
        </p:blipFill>
        <p:spPr>
          <a:xfrm>
            <a:off x="5748625" y="679725"/>
            <a:ext cx="3281075" cy="222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1"/>
          <p:cNvSpPr txBox="1"/>
          <p:nvPr>
            <p:ph idx="1" type="body"/>
          </p:nvPr>
        </p:nvSpPr>
        <p:spPr>
          <a:xfrm>
            <a:off x="311698" y="198894"/>
            <a:ext cx="8520600" cy="494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a:t>
            </a:r>
            <a:r>
              <a:rPr lang="en"/>
              <a:t>f you’re the only woman on the team, </a:t>
            </a:r>
            <a:r>
              <a:rPr lang="en"/>
              <a:t>t</a:t>
            </a:r>
            <a:r>
              <a:rPr lang="en"/>
              <a:t>wo things must also be true: your boss is a man. And he hired you, knowing that you’d be the only woman in the room</a:t>
            </a:r>
            <a:r>
              <a:rPr b="1" lang="en"/>
              <a:t>.</a:t>
            </a:r>
            <a:r>
              <a:rPr lang="en"/>
              <a:t>That means he has faith in you, and that he’s invested in your success. Don’t ever lose sight of that. But don’t ever try to take advantage of it, either. It’s your job to earn your way with your peers and others in the organization as well as you possibly can. Meanwhile, you can trust that your boss is doing his best to create the conditions for you to succeed.</a:t>
            </a:r>
            <a:endParaRPr/>
          </a:p>
          <a:p>
            <a:pPr indent="-342900" lvl="0" marL="457200" rtl="0" algn="l">
              <a:spcBef>
                <a:spcPts val="0"/>
              </a:spcBef>
              <a:spcAft>
                <a:spcPts val="0"/>
              </a:spcAft>
              <a:buSzPts val="1800"/>
              <a:buChar char="●"/>
            </a:pPr>
            <a:r>
              <a:rPr lang="en"/>
              <a:t>Demonstrate the power of a diverse team by building one yourself. Then generously export your talented team members to others in the organization, and hire some more. It takes time. But you can actually drive change with sufficient savvy and patience.</a:t>
            </a:r>
            <a:endParaRPr>
              <a:highlight>
                <a:srgbClr val="FFFFFF"/>
              </a:highlight>
            </a:endParaRPr>
          </a:p>
          <a:p>
            <a:pPr indent="0" lvl="0" marL="0" rtl="0" algn="l">
              <a:spcBef>
                <a:spcPts val="0"/>
              </a:spcBef>
              <a:spcAft>
                <a:spcPts val="0"/>
              </a:spcAft>
              <a:buClr>
                <a:schemeClr val="dk2"/>
              </a:buClr>
              <a:buSzPts val="1100"/>
              <a:buFont typeface="Arial"/>
              <a:buNone/>
            </a:pPr>
            <a:r>
              <a:t/>
            </a:r>
            <a:endParaRPr i="1" sz="1600">
              <a:solidFill>
                <a:schemeClr val="dk2"/>
              </a:solidFill>
              <a:highlight>
                <a:srgbClr val="FFFFFF"/>
              </a:highlight>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110775"/>
            <a:ext cx="8520600" cy="5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 (Background) </a:t>
            </a:r>
            <a:endParaRPr/>
          </a:p>
        </p:txBody>
      </p:sp>
      <p:sp>
        <p:nvSpPr>
          <p:cNvPr id="65" name="Google Shape;65;p14"/>
          <p:cNvSpPr txBox="1"/>
          <p:nvPr>
            <p:ph idx="1" type="body"/>
          </p:nvPr>
        </p:nvSpPr>
        <p:spPr>
          <a:xfrm>
            <a:off x="92675" y="678375"/>
            <a:ext cx="8954700" cy="44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scenario we are presenting is about Swati’s friend/colleague Ashima(alias).Personally,she is a very relational person.She had recently joined a game development company (start -up) as a senior technical engineer </a:t>
            </a:r>
            <a:r>
              <a:rPr lang="en"/>
              <a:t>willing</a:t>
            </a:r>
            <a:r>
              <a:rPr lang="en"/>
              <a:t> to take risks and explore new ideas in the field.She was the only female in the team.</a:t>
            </a:r>
            <a:endParaRPr/>
          </a:p>
          <a:p>
            <a:pPr indent="0" lvl="0" marL="0" rtl="0" algn="l">
              <a:spcBef>
                <a:spcPts val="1600"/>
              </a:spcBef>
              <a:spcAft>
                <a:spcPts val="1600"/>
              </a:spcAft>
              <a:buNone/>
            </a:pPr>
            <a:r>
              <a:rPr lang="en"/>
              <a:t> Ashima’s first project was to develop a video game which was to be launched for the  Asian markets in the first phase.The design of the game was first developed &amp; approved by the system architect and then given to her for the implementation(coding). Ashima was leading the engineering team.The design provided to her was very good , however, Ashima was quite concerned , because in order to utilize the design to its full efficiency , it would need higher resolution graphic support.But majority of the customers in the developing countries do not own such high end mobile phones hence , the product compatibility might be an issue in these regions.Having come from the same environment (developing Asian country: India), Ashima was quite well aware of the situation.So, she presented to concerns to her manager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2"/>
          <p:cNvSpPr txBox="1"/>
          <p:nvPr>
            <p:ph idx="1" type="body"/>
          </p:nvPr>
        </p:nvSpPr>
        <p:spPr>
          <a:xfrm>
            <a:off x="311700" y="164600"/>
            <a:ext cx="8832300" cy="48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00000"/>
                </a:solidFill>
                <a:latin typeface="Raleway"/>
                <a:ea typeface="Raleway"/>
                <a:cs typeface="Raleway"/>
                <a:sym typeface="Raleway"/>
              </a:rPr>
              <a:t>Manager’s part in building a healthy environment at workplace:</a:t>
            </a:r>
            <a:endParaRPr b="1" sz="2200">
              <a:solidFill>
                <a:srgbClr val="000000"/>
              </a:solidFill>
              <a:latin typeface="Raleway"/>
              <a:ea typeface="Raleway"/>
              <a:cs typeface="Raleway"/>
              <a:sym typeface="Raleway"/>
            </a:endParaRPr>
          </a:p>
          <a:p>
            <a:pPr indent="0" lvl="0" marL="457200" rtl="0" algn="just">
              <a:spcBef>
                <a:spcPts val="0"/>
              </a:spcBef>
              <a:spcAft>
                <a:spcPts val="0"/>
              </a:spcAft>
              <a:buNone/>
            </a:pPr>
            <a:r>
              <a:t/>
            </a:r>
            <a:endParaRPr/>
          </a:p>
          <a:p>
            <a:pPr indent="-342900" lvl="0" marL="457200" rtl="0" algn="just">
              <a:spcBef>
                <a:spcPts val="0"/>
              </a:spcBef>
              <a:spcAft>
                <a:spcPts val="0"/>
              </a:spcAft>
              <a:buSzPts val="1800"/>
              <a:buChar char="●"/>
            </a:pPr>
            <a:r>
              <a:rPr lang="en"/>
              <a:t>Employee appreciation is a fundamental part of </a:t>
            </a:r>
            <a:endParaRPr/>
          </a:p>
          <a:p>
            <a:pPr indent="0" lvl="0" marL="457200" rtl="0" algn="just">
              <a:spcBef>
                <a:spcPts val="0"/>
              </a:spcBef>
              <a:spcAft>
                <a:spcPts val="0"/>
              </a:spcAft>
              <a:buNone/>
            </a:pPr>
            <a:r>
              <a:rPr lang="en"/>
              <a:t>human need in the workplace. When </a:t>
            </a:r>
            <a:endParaRPr/>
          </a:p>
          <a:p>
            <a:pPr indent="0" lvl="0" marL="457200" rtl="0" algn="just">
              <a:spcBef>
                <a:spcPts val="0"/>
              </a:spcBef>
              <a:spcAft>
                <a:spcPts val="0"/>
              </a:spcAft>
              <a:buNone/>
            </a:pPr>
            <a:r>
              <a:rPr lang="en"/>
              <a:t>management shows appreciation for the good</a:t>
            </a:r>
            <a:endParaRPr/>
          </a:p>
          <a:p>
            <a:pPr indent="0" lvl="0" marL="457200" rtl="0" algn="just">
              <a:spcBef>
                <a:spcPts val="0"/>
              </a:spcBef>
              <a:spcAft>
                <a:spcPts val="0"/>
              </a:spcAft>
              <a:buNone/>
            </a:pPr>
            <a:r>
              <a:rPr lang="en"/>
              <a:t> of employees, they react positively. Let their </a:t>
            </a:r>
            <a:endParaRPr/>
          </a:p>
          <a:p>
            <a:pPr indent="0" lvl="0" marL="457200" rtl="0" algn="just">
              <a:spcBef>
                <a:spcPts val="0"/>
              </a:spcBef>
              <a:spcAft>
                <a:spcPts val="0"/>
              </a:spcAft>
              <a:buNone/>
            </a:pPr>
            <a:r>
              <a:rPr lang="en"/>
              <a:t>team members know how fruitful are their </a:t>
            </a:r>
            <a:endParaRPr/>
          </a:p>
          <a:p>
            <a:pPr indent="0" lvl="0" marL="457200" rtl="0" algn="just">
              <a:spcBef>
                <a:spcPts val="0"/>
              </a:spcBef>
              <a:spcAft>
                <a:spcPts val="0"/>
              </a:spcAft>
              <a:buNone/>
            </a:pPr>
            <a:r>
              <a:rPr lang="en"/>
              <a:t>efforts. There are countless ways to show </a:t>
            </a:r>
            <a:endParaRPr/>
          </a:p>
          <a:p>
            <a:pPr indent="0" lvl="0" marL="457200" rtl="0" algn="just">
              <a:spcBef>
                <a:spcPts val="0"/>
              </a:spcBef>
              <a:spcAft>
                <a:spcPts val="0"/>
              </a:spcAft>
              <a:buNone/>
            </a:pPr>
            <a:r>
              <a:rPr lang="en"/>
              <a:t>appreciation, other than saying ‘thank you” </a:t>
            </a:r>
            <a:endParaRPr/>
          </a:p>
          <a:p>
            <a:pPr indent="0" lvl="0" marL="457200" rtl="0" algn="just">
              <a:spcBef>
                <a:spcPts val="0"/>
              </a:spcBef>
              <a:spcAft>
                <a:spcPts val="0"/>
              </a:spcAft>
              <a:buNone/>
            </a:pPr>
            <a:r>
              <a:rPr lang="en"/>
              <a:t>and “good job”.</a:t>
            </a:r>
            <a:endParaRPr/>
          </a:p>
          <a:p>
            <a:pPr indent="-342900" lvl="0" marL="457200" rtl="0" algn="l">
              <a:spcBef>
                <a:spcPts val="0"/>
              </a:spcBef>
              <a:spcAft>
                <a:spcPts val="0"/>
              </a:spcAft>
              <a:buSzPts val="1800"/>
              <a:buChar char="●"/>
            </a:pPr>
            <a:r>
              <a:rPr lang="en"/>
              <a:t>His team is his most important asset. As a </a:t>
            </a:r>
            <a:endParaRPr/>
          </a:p>
          <a:p>
            <a:pPr indent="0" lvl="0" marL="457200" rtl="0" algn="l">
              <a:spcBef>
                <a:spcPts val="0"/>
              </a:spcBef>
              <a:spcAft>
                <a:spcPts val="0"/>
              </a:spcAft>
              <a:buNone/>
            </a:pPr>
            <a:r>
              <a:rPr lang="en"/>
              <a:t>manager, he need to be able to motivate team to bring in good results. The work needs to get done correctly and in a timely manner. Here’s how he can motivate them to work better:Personally thank employees for doing a good job,take time to meet with and listen to employee</a:t>
            </a:r>
            <a:r>
              <a:rPr lang="en"/>
              <a:t>s,e</a:t>
            </a:r>
            <a:r>
              <a:rPr lang="en"/>
              <a:t>ncourage new ideas and initiatives,promote diversity.</a:t>
            </a:r>
            <a:endParaRPr/>
          </a:p>
          <a:p>
            <a:pPr indent="0" lvl="0" marL="0" rtl="0" algn="l">
              <a:spcBef>
                <a:spcPts val="1200"/>
              </a:spcBef>
              <a:spcAft>
                <a:spcPts val="0"/>
              </a:spcAft>
              <a:buNone/>
            </a:pPr>
            <a:r>
              <a:t/>
            </a:r>
            <a:endParaRPr sz="1100">
              <a:solidFill>
                <a:schemeClr val="dk2"/>
              </a:solidFill>
              <a:latin typeface="Arial"/>
              <a:ea typeface="Arial"/>
              <a:cs typeface="Arial"/>
              <a:sym typeface="Arial"/>
            </a:endParaRPr>
          </a:p>
          <a:p>
            <a:pPr indent="0" lvl="0" marL="0" rtl="0" algn="l">
              <a:spcBef>
                <a:spcPts val="1200"/>
              </a:spcBef>
              <a:spcAft>
                <a:spcPts val="1600"/>
              </a:spcAft>
              <a:buNone/>
            </a:pPr>
            <a:r>
              <a:t/>
            </a:r>
            <a:endParaRPr/>
          </a:p>
        </p:txBody>
      </p:sp>
      <p:pic>
        <p:nvPicPr>
          <p:cNvPr id="176" name="Google Shape;176;p32"/>
          <p:cNvPicPr preferRelativeResize="0"/>
          <p:nvPr/>
        </p:nvPicPr>
        <p:blipFill>
          <a:blip r:embed="rId3">
            <a:alphaModFix/>
          </a:blip>
          <a:stretch>
            <a:fillRect/>
          </a:stretch>
        </p:blipFill>
        <p:spPr>
          <a:xfrm>
            <a:off x="5463350" y="899050"/>
            <a:ext cx="3680649" cy="2602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69500" y="185350"/>
            <a:ext cx="8762700" cy="4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a:t>
            </a:r>
            <a:endParaRPr/>
          </a:p>
        </p:txBody>
      </p:sp>
      <p:sp>
        <p:nvSpPr>
          <p:cNvPr id="71" name="Google Shape;71;p15"/>
          <p:cNvSpPr txBox="1"/>
          <p:nvPr>
            <p:ph idx="1" type="body"/>
          </p:nvPr>
        </p:nvSpPr>
        <p:spPr>
          <a:xfrm>
            <a:off x="115850" y="984675"/>
            <a:ext cx="8716200" cy="40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666666"/>
                </a:solidFill>
              </a:rPr>
              <a:t>She also suggested some ideas and few changes to make it more suitable for the target users.Unfortunately, her concerns were not acknowledged.The manager seemed to completely ignore her concerns. She also tried to get in conversation with the design and marketing team as well, because she wanted  to make sure there is no re-work after her team has already put in efforts for developing the whole system. Unfortunately</a:t>
            </a:r>
            <a:r>
              <a:rPr lang="en" sz="1400">
                <a:solidFill>
                  <a:srgbClr val="666666"/>
                </a:solidFill>
              </a:rPr>
              <a:t>, Ashima was advised to  focus only  on “her” job(i:e: to follow the design and develop the product) , and that the design team are well aware of  how to do their job. This made Ashima feel very ignored and disrespected.</a:t>
            </a:r>
            <a:endParaRPr sz="1400">
              <a:solidFill>
                <a:srgbClr val="666666"/>
              </a:solidFill>
            </a:endParaRPr>
          </a:p>
          <a:p>
            <a:pPr indent="0" lvl="0" marL="0" rtl="0" algn="l">
              <a:spcBef>
                <a:spcPts val="1600"/>
              </a:spcBef>
              <a:spcAft>
                <a:spcPts val="0"/>
              </a:spcAft>
              <a:buClr>
                <a:schemeClr val="dk2"/>
              </a:buClr>
              <a:buSzPts val="1100"/>
              <a:buFont typeface="Arial"/>
              <a:buNone/>
            </a:pPr>
            <a:r>
              <a:rPr lang="en" sz="1400">
                <a:solidFill>
                  <a:srgbClr val="666666"/>
                </a:solidFill>
              </a:rPr>
              <a:t>And finally she went ahead and developed the game as per the given design. Later , although the game did well in the US market  , it was not as profitable in the Asian market. And the engineers had to make modifications and make it compatible with the user needs. Which was a waste of extra effort , time and finances.</a:t>
            </a:r>
            <a:endParaRPr sz="1400">
              <a:solidFill>
                <a:srgbClr val="666666"/>
              </a:solidFill>
            </a:endParaRPr>
          </a:p>
          <a:p>
            <a:pPr indent="0" lvl="0" marL="0" rtl="0" algn="l">
              <a:spcBef>
                <a:spcPts val="0"/>
              </a:spcBef>
              <a:spcAft>
                <a:spcPts val="0"/>
              </a:spcAft>
              <a:buClr>
                <a:schemeClr val="dk2"/>
              </a:buClr>
              <a:buSzPts val="1100"/>
              <a:buFont typeface="Arial"/>
              <a:buNone/>
            </a:pPr>
            <a:r>
              <a:rPr lang="en" sz="1400">
                <a:solidFill>
                  <a:srgbClr val="666666"/>
                </a:solidFill>
              </a:rPr>
              <a:t> </a:t>
            </a:r>
            <a:endParaRPr sz="1400">
              <a:solidFill>
                <a:srgbClr val="666666"/>
              </a:solidFill>
            </a:endParaRPr>
          </a:p>
          <a:p>
            <a:pPr indent="0" lvl="0" marL="0" rtl="0" algn="l">
              <a:spcBef>
                <a:spcPts val="0"/>
              </a:spcBef>
              <a:spcAft>
                <a:spcPts val="1600"/>
              </a:spcAft>
              <a:buNone/>
            </a:pPr>
            <a:r>
              <a:rPr lang="en" sz="1400">
                <a:solidFill>
                  <a:srgbClr val="666666"/>
                </a:solidFill>
              </a:rPr>
              <a:t>Although my friend is in a different team now. But she still feels bad about the incident. I am not sure about the reason behind her treatment ., whether such ignorance was because of the  gender bias or because of her being relational and  the manager being individualistic</a:t>
            </a:r>
            <a:endParaRPr sz="1400">
              <a:solidFill>
                <a:srgbClr val="66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152400" y="104175"/>
            <a:ext cx="8517300" cy="53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pic>
        <p:nvPicPr>
          <p:cNvPr id="77" name="Google Shape;77;p16"/>
          <p:cNvPicPr preferRelativeResize="0"/>
          <p:nvPr/>
        </p:nvPicPr>
        <p:blipFill>
          <a:blip r:embed="rId3">
            <a:alphaModFix/>
          </a:blip>
          <a:stretch>
            <a:fillRect/>
          </a:stretch>
        </p:blipFill>
        <p:spPr>
          <a:xfrm>
            <a:off x="4451600" y="310950"/>
            <a:ext cx="3905250" cy="2009775"/>
          </a:xfrm>
          <a:prstGeom prst="rect">
            <a:avLst/>
          </a:prstGeom>
          <a:noFill/>
          <a:ln>
            <a:noFill/>
          </a:ln>
        </p:spPr>
      </p:pic>
      <p:pic>
        <p:nvPicPr>
          <p:cNvPr id="78" name="Google Shape;78;p16"/>
          <p:cNvPicPr preferRelativeResize="0"/>
          <p:nvPr/>
        </p:nvPicPr>
        <p:blipFill>
          <a:blip r:embed="rId4">
            <a:alphaModFix/>
          </a:blip>
          <a:stretch>
            <a:fillRect/>
          </a:stretch>
        </p:blipFill>
        <p:spPr>
          <a:xfrm>
            <a:off x="152400" y="2699175"/>
            <a:ext cx="4516126" cy="2291925"/>
          </a:xfrm>
          <a:prstGeom prst="rect">
            <a:avLst/>
          </a:prstGeom>
          <a:noFill/>
          <a:ln>
            <a:noFill/>
          </a:ln>
        </p:spPr>
      </p:pic>
      <p:pic>
        <p:nvPicPr>
          <p:cNvPr id="79" name="Google Shape;79;p16"/>
          <p:cNvPicPr preferRelativeResize="0"/>
          <p:nvPr/>
        </p:nvPicPr>
        <p:blipFill rotWithShape="1">
          <a:blip r:embed="rId5">
            <a:alphaModFix/>
          </a:blip>
          <a:srcRect b="0" l="26048" r="-12561" t="0"/>
          <a:stretch/>
        </p:blipFill>
        <p:spPr>
          <a:xfrm>
            <a:off x="2148550" y="456100"/>
            <a:ext cx="2109474" cy="2009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 Structures</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Relational people tend to consider multiple factors outside of their given task, while typical company structures expect employees to perform their assignments within their job descriptions only</a:t>
            </a:r>
            <a:endParaRPr/>
          </a:p>
          <a:p>
            <a:pPr indent="-342900" lvl="0" marL="457200" rtl="0" algn="l">
              <a:spcBef>
                <a:spcPts val="0"/>
              </a:spcBef>
              <a:spcAft>
                <a:spcPts val="0"/>
              </a:spcAft>
              <a:buSzPts val="1800"/>
              <a:buChar char="●"/>
            </a:pPr>
            <a:r>
              <a:rPr lang="en"/>
              <a:t>In Ashima’s case, the management at her company refused to acknowledge her concerns about marketing and finance because of her technical role</a:t>
            </a:r>
            <a:endParaRPr/>
          </a:p>
          <a:p>
            <a:pPr indent="-342900" lvl="0" marL="457200" rtl="0" algn="l">
              <a:spcBef>
                <a:spcPts val="0"/>
              </a:spcBef>
              <a:spcAft>
                <a:spcPts val="0"/>
              </a:spcAft>
              <a:buSzPts val="1800"/>
              <a:buChar char="●"/>
            </a:pPr>
            <a:r>
              <a:rPr lang="en"/>
              <a:t>Ashima was expected to simply follow instructions and have her team implement code she knew was not going to sell well in the long run</a:t>
            </a:r>
            <a:endParaRPr/>
          </a:p>
          <a:p>
            <a:pPr indent="-342900" lvl="0" marL="457200" rtl="0" algn="l">
              <a:spcBef>
                <a:spcPts val="0"/>
              </a:spcBef>
              <a:spcAft>
                <a:spcPts val="0"/>
              </a:spcAft>
              <a:buSzPts val="1800"/>
              <a:buChar char="●"/>
            </a:pPr>
            <a:r>
              <a:rPr lang="en"/>
              <a:t>The company structure prevented her from leveraging her relational competency, and left Ashima feeling disheartened</a:t>
            </a:r>
            <a:endParaRPr/>
          </a:p>
        </p:txBody>
      </p:sp>
      <p:pic>
        <p:nvPicPr>
          <p:cNvPr id="86" name="Google Shape;86;p17"/>
          <p:cNvPicPr preferRelativeResize="0"/>
          <p:nvPr/>
        </p:nvPicPr>
        <p:blipFill>
          <a:blip r:embed="rId3">
            <a:alphaModFix/>
          </a:blip>
          <a:stretch>
            <a:fillRect/>
          </a:stretch>
        </p:blipFill>
        <p:spPr>
          <a:xfrm>
            <a:off x="5948425" y="3721250"/>
            <a:ext cx="3195575" cy="1422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34800"/>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Individualistic Management</a:t>
            </a:r>
            <a:endParaRPr/>
          </a:p>
        </p:txBody>
      </p:sp>
      <p:sp>
        <p:nvSpPr>
          <p:cNvPr id="92" name="Google Shape;92;p18"/>
          <p:cNvSpPr txBox="1"/>
          <p:nvPr>
            <p:ph idx="1" type="body"/>
          </p:nvPr>
        </p:nvSpPr>
        <p:spPr>
          <a:xfrm>
            <a:off x="311700" y="1058200"/>
            <a:ext cx="8520600" cy="393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Individualistic people tend to go with their own plans without considering the opinions or concerns of teammates.</a:t>
            </a:r>
            <a:endParaRPr/>
          </a:p>
          <a:p>
            <a:pPr indent="-342900" lvl="0" marL="457200" rtl="0" algn="l">
              <a:spcBef>
                <a:spcPts val="0"/>
              </a:spcBef>
              <a:spcAft>
                <a:spcPts val="0"/>
              </a:spcAft>
              <a:buSzPts val="1800"/>
              <a:buChar char="●"/>
            </a:pPr>
            <a:r>
              <a:rPr lang="en"/>
              <a:t>In Ashima’s case, the management refused to acknowledge her concerns regarding the resolution of the game on different phones and told her to go along with the project anyway</a:t>
            </a:r>
            <a:endParaRPr/>
          </a:p>
          <a:p>
            <a:pPr indent="-342900" lvl="0" marL="457200" rtl="0" algn="l">
              <a:spcBef>
                <a:spcPts val="0"/>
              </a:spcBef>
              <a:spcAft>
                <a:spcPts val="0"/>
              </a:spcAft>
              <a:buSzPts val="1800"/>
              <a:buChar char="●"/>
            </a:pPr>
            <a:r>
              <a:rPr lang="en"/>
              <a:t>Ashima interpreted this behavior as incredibly rude, even if it was not the intention of the managers to be malicious in any way</a:t>
            </a:r>
            <a:endParaRPr/>
          </a:p>
          <a:p>
            <a:pPr indent="-342900" lvl="0" marL="457200" rtl="0" algn="l">
              <a:spcBef>
                <a:spcPts val="0"/>
              </a:spcBef>
              <a:spcAft>
                <a:spcPts val="0"/>
              </a:spcAft>
              <a:buSzPts val="1800"/>
              <a:buChar char="●"/>
            </a:pPr>
            <a:r>
              <a:rPr lang="en">
                <a:highlight>
                  <a:srgbClr val="FFFFFF"/>
                </a:highlight>
              </a:rPr>
              <a:t>Although individualism can promote innovation, it can hinder cooperation. In the long run, this sometimes means productivity suffers and conflicts increase. Lack of productivity can decrease overall revenue, and conflicts may cost money to resolve. Individualism also can create a tense work environment if people are too rigid in their ideals.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Bias</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Another possibility for why Ashima’s concerns were ignored may be classical gender bias.</a:t>
            </a:r>
            <a:endParaRPr/>
          </a:p>
          <a:p>
            <a:pPr indent="-342900" lvl="0" marL="457200" rtl="0" algn="l">
              <a:spcBef>
                <a:spcPts val="0"/>
              </a:spcBef>
              <a:spcAft>
                <a:spcPts val="0"/>
              </a:spcAft>
              <a:buSzPts val="1800"/>
              <a:buChar char="●"/>
            </a:pPr>
            <a:r>
              <a:rPr lang="en"/>
              <a:t>Especially as a technical leader, Ashima was in a very male-dominated environment.</a:t>
            </a:r>
            <a:endParaRPr/>
          </a:p>
          <a:p>
            <a:pPr indent="-342900" lvl="0" marL="457200" rtl="0" algn="l">
              <a:spcBef>
                <a:spcPts val="0"/>
              </a:spcBef>
              <a:spcAft>
                <a:spcPts val="0"/>
              </a:spcAft>
              <a:buSzPts val="1800"/>
              <a:buChar char="●"/>
            </a:pPr>
            <a:r>
              <a:rPr lang="en"/>
              <a:t>Whether consciously or not, her coworkers may not have taken her as seriously due to the fact that she was a woman in a technical role.</a:t>
            </a:r>
            <a:endParaRPr/>
          </a:p>
          <a:p>
            <a:pPr indent="-342900" lvl="0" marL="457200" rtl="0" algn="l">
              <a:spcBef>
                <a:spcPts val="0"/>
              </a:spcBef>
              <a:spcAft>
                <a:spcPts val="0"/>
              </a:spcAft>
              <a:buSzPts val="1800"/>
              <a:buChar char="●"/>
            </a:pPr>
            <a:r>
              <a:rPr lang="en"/>
              <a:t>On top of being brushed off, she was also one of the only women on her team, so this behavior left her feeling isolated and disrespected</a:t>
            </a:r>
            <a:endParaRPr/>
          </a:p>
        </p:txBody>
      </p:sp>
      <p:pic>
        <p:nvPicPr>
          <p:cNvPr id="99" name="Google Shape;99;p19"/>
          <p:cNvPicPr preferRelativeResize="0"/>
          <p:nvPr/>
        </p:nvPicPr>
        <p:blipFill>
          <a:blip r:embed="rId3">
            <a:alphaModFix/>
          </a:blip>
          <a:stretch>
            <a:fillRect/>
          </a:stretch>
        </p:blipFill>
        <p:spPr>
          <a:xfrm>
            <a:off x="7822401" y="3437550"/>
            <a:ext cx="1321600" cy="1705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Leadership Trust</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Another interpretation of the situation can stem from the fact that Ashima was relatively new to the company at the time of the incident</a:t>
            </a:r>
            <a:endParaRPr/>
          </a:p>
          <a:p>
            <a:pPr indent="-342900" lvl="0" marL="457200" rtl="0" algn="l">
              <a:spcBef>
                <a:spcPts val="0"/>
              </a:spcBef>
              <a:spcAft>
                <a:spcPts val="0"/>
              </a:spcAft>
              <a:buSzPts val="1800"/>
              <a:buChar char="●"/>
            </a:pPr>
            <a:r>
              <a:rPr lang="en"/>
              <a:t>Ashima may not have had enough time to build trust and rapport among her coworkers and demonstrate exemplary leadership skills and knowledge</a:t>
            </a:r>
            <a:endParaRPr/>
          </a:p>
          <a:p>
            <a:pPr indent="-342900" lvl="0" marL="457200" rtl="0" algn="l">
              <a:spcBef>
                <a:spcPts val="0"/>
              </a:spcBef>
              <a:spcAft>
                <a:spcPts val="0"/>
              </a:spcAft>
              <a:buSzPts val="1800"/>
              <a:buChar char="●"/>
            </a:pPr>
            <a:r>
              <a:rPr lang="en"/>
              <a:t>When the managers brushed off her concerns, it may have come from skepticism of her competence as a leader or suspicion of her knowledge of the company’s products or vision.</a:t>
            </a:r>
            <a:endParaRPr/>
          </a:p>
          <a:p>
            <a:pPr indent="-342900" lvl="0" marL="457200" rtl="0" algn="l">
              <a:spcBef>
                <a:spcPts val="0"/>
              </a:spcBef>
              <a:spcAft>
                <a:spcPts val="0"/>
              </a:spcAft>
              <a:buSzPts val="1800"/>
              <a:buChar char="●"/>
            </a:pPr>
            <a:r>
              <a:rPr lang="en"/>
              <a:t>Despite this, the incident left her feeling disheartened about her role in the company and she felt frustrated by the limitations despite her role as a leader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Possible Solutions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